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6"/>
  </p:notesMasterIdLst>
  <p:sldIdLst>
    <p:sldId id="264" r:id="rId2"/>
    <p:sldId id="273" r:id="rId3"/>
    <p:sldId id="271" r:id="rId4"/>
    <p:sldId id="263" r:id="rId5"/>
    <p:sldId id="262" r:id="rId6"/>
    <p:sldId id="261" r:id="rId7"/>
    <p:sldId id="270" r:id="rId8"/>
    <p:sldId id="257" r:id="rId9"/>
    <p:sldId id="258" r:id="rId10"/>
    <p:sldId id="256" r:id="rId11"/>
    <p:sldId id="268" r:id="rId12"/>
    <p:sldId id="272" r:id="rId13"/>
    <p:sldId id="276" r:id="rId14"/>
    <p:sldId id="27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01" y="30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31E1F-C055-4FEE-9821-EAF49268DB01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4BB4B-C222-44AA-8807-FCD4F95A6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91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4BB4B-C222-44AA-8807-FCD4F95A62A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16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52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62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06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06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80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94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0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22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6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84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34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6DED4-265B-4252-AC5A-46470DCF0632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49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slide" Target="slide11.xml"/><Relationship Id="rId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4.wmf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41.png"/><Relationship Id="rId4" Type="http://schemas.microsoft.com/office/2007/relationships/hdphoto" Target="../media/hdphoto10.wdp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3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0.jpeg"/><Relationship Id="rId5" Type="http://schemas.openxmlformats.org/officeDocument/2006/relationships/image" Target="../media/image45.png"/><Relationship Id="rId10" Type="http://schemas.microsoft.com/office/2007/relationships/hdphoto" Target="../media/hdphoto13.wdp"/><Relationship Id="rId4" Type="http://schemas.microsoft.com/office/2007/relationships/hdphoto" Target="../media/hdphoto12.wdp"/><Relationship Id="rId9" Type="http://schemas.openxmlformats.org/officeDocument/2006/relationships/image" Target="../media/image49.png"/><Relationship Id="rId1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slide" Target="slide8.xml"/><Relationship Id="rId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slide" Target="slide10.xml"/><Relationship Id="rId4" Type="http://schemas.openxmlformats.org/officeDocument/2006/relationships/image" Target="../media/image22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440">
              <a:srgbClr val="CCE0F2"/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3392" y="836712"/>
            <a:ext cx="10945216" cy="288032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/>
            </a:r>
            <a:b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</a:b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/>
            </a:r>
            <a:b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</a:b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Arial" charset="0"/>
              </a:rPr>
              <a:t>МБДОУ г. Иркутска детский сад № 97</a:t>
            </a:r>
            <a:b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Arial" charset="0"/>
              </a:rPr>
            </a:b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+mn-lt"/>
                <a:cs typeface="Arial" charset="0"/>
              </a:rPr>
              <a:t/>
            </a:r>
            <a:b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+mn-lt"/>
                <a:cs typeface="Arial" charset="0"/>
              </a:rPr>
            </a:br>
            <a: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Интерактивные</a:t>
            </a:r>
            <a: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 </a:t>
            </a:r>
            <a: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игры</a:t>
            </a:r>
            <a: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 </a:t>
            </a:r>
            <a:b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</a:br>
            <a: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по лексической теме «Транспорт</a:t>
            </a:r>
            <a: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»</a:t>
            </a:r>
            <a:b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</a:br>
            <a: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для детей младшего </a:t>
            </a:r>
            <a: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дошкольного </a:t>
            </a:r>
            <a: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возраста</a:t>
            </a:r>
            <a: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Monotype Corsiva" pitchFamily="66" charset="0"/>
                <a:cs typeface="Mongolian Baiti" panose="03000500000000000000" pitchFamily="66" charset="0"/>
              </a:rPr>
              <a:t/>
            </a:r>
            <a:b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Monotype Corsiva" pitchFamily="66" charset="0"/>
                <a:cs typeface="Mongolian Baiti" panose="03000500000000000000" pitchFamily="66" charset="0"/>
              </a:rPr>
            </a:br>
            <a:endParaRPr lang="ru-RU" sz="4900" dirty="0">
              <a:solidFill>
                <a:srgbClr val="0070C0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3472" y="4437112"/>
            <a:ext cx="4608512" cy="165576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altLang="ru-RU" b="1" dirty="0">
                <a:solidFill>
                  <a:srgbClr val="002060"/>
                </a:solidFill>
              </a:rPr>
              <a:t>Подготовили:</a:t>
            </a:r>
          </a:p>
          <a:p>
            <a:pPr algn="l"/>
            <a:r>
              <a:rPr lang="ru-RU" altLang="ru-RU" b="1" dirty="0">
                <a:solidFill>
                  <a:srgbClr val="002060"/>
                </a:solidFill>
              </a:rPr>
              <a:t>Учитель-логопед </a:t>
            </a:r>
            <a:r>
              <a:rPr lang="ru-RU" altLang="ru-RU" b="1" dirty="0" smtClean="0">
                <a:solidFill>
                  <a:srgbClr val="002060"/>
                </a:solidFill>
              </a:rPr>
              <a:t>Некрасова И.А</a:t>
            </a:r>
            <a:r>
              <a:rPr lang="ru-RU" altLang="ru-RU" b="1" dirty="0">
                <a:solidFill>
                  <a:srgbClr val="002060"/>
                </a:solidFill>
              </a:rPr>
              <a:t>.</a:t>
            </a:r>
          </a:p>
          <a:p>
            <a:pPr algn="l"/>
            <a:r>
              <a:rPr lang="ru-RU" altLang="ru-RU" b="1" dirty="0">
                <a:solidFill>
                  <a:srgbClr val="002060"/>
                </a:solidFill>
              </a:rPr>
              <a:t>Воспитатель Коваленко Н.М.</a:t>
            </a:r>
          </a:p>
          <a:p>
            <a:pPr algn="l"/>
            <a:r>
              <a:rPr lang="ru-RU" altLang="ru-RU" b="1" dirty="0">
                <a:solidFill>
                  <a:srgbClr val="002060"/>
                </a:solidFill>
              </a:rPr>
              <a:t>Воспитатель Панченко И.В.</a:t>
            </a:r>
          </a:p>
          <a:p>
            <a:endParaRPr lang="ru-RU" dirty="0"/>
          </a:p>
        </p:txBody>
      </p:sp>
      <p:pic>
        <p:nvPicPr>
          <p:cNvPr id="4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t="9972" r="12127" b="6939"/>
          <a:stretch/>
        </p:blipFill>
        <p:spPr bwMode="auto">
          <a:xfrm>
            <a:off x="7320136" y="3212976"/>
            <a:ext cx="36004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81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www.kristiestreicherbeautybar.com/wp-content/uploads/2019/09/Ausmalbilder-Flugzeug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3" b="95154" l="5470" r="92006"/>
                    </a14:imgEffect>
                  </a14:imgLayer>
                </a14:imgProps>
              </a:ext>
            </a:extLst>
          </a:blip>
          <a:srcRect l="5982" t="4333" r="5955" b="5012"/>
          <a:stretch>
            <a:fillRect/>
          </a:stretch>
        </p:blipFill>
        <p:spPr bwMode="auto">
          <a:xfrm>
            <a:off x="3287688" y="1455365"/>
            <a:ext cx="511899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www.kristiestreicherbeautybar.com/wp-content/uploads/2019/09/Ausmalbilder-Flugzeug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50" b="82151" l="75316" r="92917"/>
                    </a14:imgEffect>
                  </a14:imgLayer>
                </a14:imgProps>
              </a:ext>
            </a:extLst>
          </a:blip>
          <a:srcRect l="75252" t="24808" r="6519" b="15813"/>
          <a:stretch>
            <a:fillRect/>
          </a:stretch>
        </p:blipFill>
        <p:spPr bwMode="auto">
          <a:xfrm>
            <a:off x="9138307" y="4809989"/>
            <a:ext cx="194421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www.kristiestreicherbeautybar.com/wp-content/uploads/2019/09/Ausmalbilder-Flugzeug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58" b="93617" l="38920" r="75316"/>
                    </a14:imgEffect>
                  </a14:imgLayer>
                </a14:imgProps>
              </a:ext>
            </a:extLst>
          </a:blip>
          <a:srcRect l="39868" t="20475" r="24889" b="7861"/>
          <a:stretch>
            <a:fillRect/>
          </a:stretch>
        </p:blipFill>
        <p:spPr bwMode="auto">
          <a:xfrm>
            <a:off x="1127448" y="4936033"/>
            <a:ext cx="184151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www.kristiestreicherbeautybar.com/wp-content/uploads/2019/09/Ausmalbilder-Flugzeug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03" b="64184" l="6662" r="40603"/>
                    </a14:imgEffect>
                  </a14:imgLayer>
                </a14:imgProps>
              </a:ext>
            </a:extLst>
          </a:blip>
          <a:srcRect l="7197" t="16618" r="58775" b="36289"/>
          <a:stretch>
            <a:fillRect/>
          </a:stretch>
        </p:blipFill>
        <p:spPr bwMode="auto">
          <a:xfrm>
            <a:off x="3647728" y="4797152"/>
            <a:ext cx="187576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9418" y="135269"/>
            <a:ext cx="7886700" cy="55742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«Что есть у самолета?»</a:t>
            </a: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872" b="66667" l="19551" r="328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45766" r="66667" b="33070"/>
          <a:stretch/>
        </p:blipFill>
        <p:spPr>
          <a:xfrm>
            <a:off x="6460332" y="4618291"/>
            <a:ext cx="1872208" cy="1810937"/>
          </a:xfrm>
          <a:prstGeom prst="rect">
            <a:avLst/>
          </a:prstGeom>
        </p:spPr>
      </p:pic>
      <p:sp>
        <p:nvSpPr>
          <p:cNvPr id="11" name="Стрелка вправо с вырезом 10">
            <a:hlinkClick r:id="rId11" action="ppaction://hlinksldjump"/>
          </p:cNvPr>
          <p:cNvSpPr/>
          <p:nvPr/>
        </p:nvSpPr>
        <p:spPr>
          <a:xfrm>
            <a:off x="11141584" y="6301360"/>
            <a:ext cx="1050416" cy="556640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595" y="620688"/>
            <a:ext cx="2019856" cy="2772446"/>
          </a:xfrm>
          <a:prstGeom prst="rect">
            <a:avLst/>
          </a:prstGeom>
        </p:spPr>
      </p:pic>
      <p:sp>
        <p:nvSpPr>
          <p:cNvPr id="12" name="Заголовок 6"/>
          <p:cNvSpPr txBox="1">
            <a:spLocks/>
          </p:cNvSpPr>
          <p:nvPr/>
        </p:nvSpPr>
        <p:spPr bwMode="auto">
          <a:xfrm>
            <a:off x="119336" y="604766"/>
            <a:ext cx="11809312" cy="48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Задание: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Помоги Лунтику найти части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самолета,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нажимай на нужные картинки. </a:t>
            </a:r>
          </a:p>
          <a:p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                  Расскажи, что ты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выбрал(а)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(Например, У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самолета есть крылья.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У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самолета нет якоря….)</a:t>
            </a:r>
            <a:endParaRPr lang="ru-RU" altLang="ru-RU" sz="1600" b="1" dirty="0">
              <a:solidFill>
                <a:srgbClr val="0070C0"/>
              </a:solidFill>
              <a:latin typeface="+mn-lt"/>
            </a:endParaRPr>
          </a:p>
          <a:p>
            <a:r>
              <a:rPr lang="ru-RU" altLang="ru-RU" sz="1600" b="1" u="sng" dirty="0">
                <a:solidFill>
                  <a:srgbClr val="0070C0"/>
                </a:solidFill>
                <a:latin typeface="+mn-lt"/>
              </a:rPr>
              <a:t>Цель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: называть существенные детали и части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самолета</a:t>
            </a:r>
            <a:endParaRPr lang="ru-RU" altLang="ru-RU" sz="1600" b="1" dirty="0">
              <a:solidFill>
                <a:srgbClr val="0070C0"/>
              </a:solidFill>
              <a:latin typeface="+mn-lt"/>
            </a:endParaRPr>
          </a:p>
          <a:p>
            <a:endParaRPr lang="ru-RU" altLang="ru-RU" sz="1600" b="1" dirty="0" smtClean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9416" y="77408"/>
            <a:ext cx="10515600" cy="5421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«Назови ласково»</a:t>
            </a: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5602" name="Picture 5" descr="G:\Clip Art\Transportation\Boats &amp; Ships (A - R)\Row Boat 7.wm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515" y="1638720"/>
            <a:ext cx="3130474" cy="2160936"/>
          </a:xfrm>
          <a:noFill/>
        </p:spPr>
      </p:pic>
      <p:pic>
        <p:nvPicPr>
          <p:cNvPr id="25604" name="Picture 7" descr="C:\Documents and Settings\319\Мои документы\Мои рисунки\Самоолет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30" y="4149080"/>
            <a:ext cx="3318245" cy="193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6" descr="C:\Documents and Settings\319\Мои документы\Мои рисунки\теплохоод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459013"/>
            <a:ext cx="3047121" cy="175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6" descr="C:\Documents and Settings\319\Мои документы\Мои рисунки\теплохоод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576" y="2166516"/>
            <a:ext cx="1357312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 descr="G:\Clip Art\Transportation\Boats &amp; Ships (A - R)\Row Boat 7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288182"/>
            <a:ext cx="124936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7" descr="C:\Documents and Settings\319\Мои документы\Мои рисунки\Самоолет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480" y="4845880"/>
            <a:ext cx="134778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4" descr="C:\Documents and Settings\319\Мои документы\Мои рисунки\Рисуноктлолд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3886497"/>
            <a:ext cx="3343634" cy="19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4" descr="C:\Documents and Settings\319\Мои документы\Мои рисунки\Рисуноктлолд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4653136"/>
            <a:ext cx="14335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6"/>
          <p:cNvSpPr txBox="1">
            <a:spLocks/>
          </p:cNvSpPr>
          <p:nvPr/>
        </p:nvSpPr>
        <p:spPr bwMode="auto">
          <a:xfrm>
            <a:off x="19364" y="586823"/>
            <a:ext cx="12125308" cy="52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Задание: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 Назови ласково предмет и нажми на картинку (Например, большая лодка, а маленькая - лодочка, большой самолет - …)</a:t>
            </a:r>
          </a:p>
          <a:p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Цель: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 практическое использование в речи существительных с уменьшительно-ласкательными суффиксами.  </a:t>
            </a:r>
            <a:endParaRPr lang="ru-RU" altLang="ru-RU" sz="1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0" name="Стрелка вправо с вырезом 19">
            <a:hlinkClick r:id="rId8" action="ppaction://hlinksldjump"/>
          </p:cNvPr>
          <p:cNvSpPr/>
          <p:nvPr/>
        </p:nvSpPr>
        <p:spPr>
          <a:xfrm>
            <a:off x="11141584" y="6301360"/>
            <a:ext cx="1050416" cy="556640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155" y="5497354"/>
            <a:ext cx="1264159" cy="144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3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6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2" b="89292" l="9648" r="88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17452" r="14053" b="13269"/>
          <a:stretch/>
        </p:blipFill>
        <p:spPr>
          <a:xfrm flipH="1">
            <a:off x="6888088" y="3689648"/>
            <a:ext cx="4392488" cy="31683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5760" y="33505"/>
            <a:ext cx="4320480" cy="44652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Поставь машину в гараж</a:t>
            </a: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4" b="44306" l="51641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01" r="1963" b="54200"/>
          <a:stretch/>
        </p:blipFill>
        <p:spPr>
          <a:xfrm flipH="1">
            <a:off x="767407" y="2708920"/>
            <a:ext cx="2202059" cy="985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2" b="89292" l="9648" r="88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17" t="16112" r="13806" b="12887"/>
          <a:stretch/>
        </p:blipFill>
        <p:spPr>
          <a:xfrm flipH="1">
            <a:off x="7464152" y="1403276"/>
            <a:ext cx="2664296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722" b="94306" l="2031" r="4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00" r="50787"/>
          <a:stretch/>
        </p:blipFill>
        <p:spPr>
          <a:xfrm flipH="1">
            <a:off x="793845" y="3949433"/>
            <a:ext cx="2179375" cy="1240977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9336" y="989112"/>
            <a:ext cx="11953328" cy="639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u="sng" dirty="0" smtClean="0">
                <a:solidFill>
                  <a:srgbClr val="0070C0"/>
                </a:solidFill>
                <a:latin typeface="+mn-lt"/>
              </a:rPr>
              <a:t>Задание: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 Нажми на желтую (красную) машину и узнаешь, в какой гараж она поедет. 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                  Расскажи, в какой гараж заехала желтая машина (Например, желтая машина заехала в большой гараж…)</a:t>
            </a:r>
          </a:p>
          <a:p>
            <a:r>
              <a:rPr lang="ru-RU" sz="1600" b="1" u="sng" dirty="0" smtClean="0">
                <a:solidFill>
                  <a:srgbClr val="0070C0"/>
                </a:solidFill>
                <a:latin typeface="+mn-lt"/>
              </a:rPr>
              <a:t>Цель</a:t>
            </a:r>
            <a:r>
              <a:rPr lang="ru-RU" sz="1600" b="1" u="sng" dirty="0">
                <a:solidFill>
                  <a:srgbClr val="0070C0"/>
                </a:solidFill>
                <a:latin typeface="+mn-lt"/>
              </a:rPr>
              <a:t>: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 практическое использование слов, обозначающих качества предметов (цвет, размер) в простых  распространенных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предложениях.</a:t>
            </a:r>
            <a:endParaRPr lang="ru-RU" sz="1600" b="1" dirty="0">
              <a:solidFill>
                <a:srgbClr val="0070C0"/>
              </a:solidFill>
              <a:latin typeface="+mn-lt"/>
            </a:endParaRPr>
          </a:p>
          <a:p>
            <a:endParaRPr lang="ru-RU" sz="1600" b="1" dirty="0" smtClean="0">
              <a:solidFill>
                <a:srgbClr val="0070C0"/>
              </a:solidFill>
              <a:latin typeface="+mn-lt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 </a:t>
            </a:r>
            <a:endParaRPr lang="ru-RU" sz="16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3" name="Picture 4" descr="http://photo-zhurnal.ru/images/75953_animashki-luntik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D4F3F5"/>
              </a:clrFrom>
              <a:clrTo>
                <a:srgbClr val="D4F3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1" y="5224012"/>
            <a:ext cx="1250318" cy="158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 вправо с вырезом 13">
            <a:hlinkClick r:id="rId9" action="ppaction://hlinksldjump"/>
          </p:cNvPr>
          <p:cNvSpPr/>
          <p:nvPr/>
        </p:nvSpPr>
        <p:spPr>
          <a:xfrm>
            <a:off x="11141584" y="6301360"/>
            <a:ext cx="1050416" cy="556640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5583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4.79167E-6 0.18703 C 4.79167E-6 0.27083 0.13151 0.3743 0.23841 0.3743 L 0.47682 0.3743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41" y="18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7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2.91667E-6 -0.13079 C 2.91667E-6 -0.18959 0.12786 -0.26158 0.23177 -0.26158 L 0.46367 -0.26158 " pathEditMode="relative" rAng="0" ptsTypes="AAAA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3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pixelbrush.ru/uploads/posts/2013-08/1376879075_gl-3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76120" y="4548974"/>
            <a:ext cx="3104964" cy="150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0" r="50787"/>
          <a:stretch/>
        </p:blipFill>
        <p:spPr>
          <a:xfrm>
            <a:off x="7619302" y="4314767"/>
            <a:ext cx="2214246" cy="14071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50626" b="54683"/>
          <a:stretch/>
        </p:blipFill>
        <p:spPr>
          <a:xfrm flipH="1">
            <a:off x="2632502" y="2342275"/>
            <a:ext cx="1853087" cy="9567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461" y="547055"/>
            <a:ext cx="2131391" cy="30171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01" r="1963" b="54200"/>
          <a:stretch/>
        </p:blipFill>
        <p:spPr>
          <a:xfrm>
            <a:off x="2243499" y="5083546"/>
            <a:ext cx="1902390" cy="966788"/>
          </a:xfrm>
          <a:prstGeom prst="rect">
            <a:avLst/>
          </a:prstGeom>
        </p:spPr>
      </p:pic>
      <p:pic>
        <p:nvPicPr>
          <p:cNvPr id="1026" name="Picture 2" descr="https://images.ru.prom.st/560419830_w640_h640_septik-dlya-dach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94694" y="3986372"/>
            <a:ext cx="2253234" cy="2063962"/>
          </a:xfrm>
          <a:prstGeom prst="rect">
            <a:avLst/>
          </a:prstGeom>
          <a:noFill/>
        </p:spPr>
      </p:pic>
      <p:pic>
        <p:nvPicPr>
          <p:cNvPr id="10" name="Рисунок 9" descr="https://pixelbrush.ru/uploads/posts/2013-08/1376879075_gl-3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06562" y="1133661"/>
            <a:ext cx="3104964" cy="150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037097" y="2613179"/>
            <a:ext cx="378043" cy="685800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" name="Прямоугольник 12"/>
          <p:cNvSpPr/>
          <p:nvPr/>
        </p:nvSpPr>
        <p:spPr>
          <a:xfrm>
            <a:off x="4707646" y="2514968"/>
            <a:ext cx="378043" cy="685800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8" t="50287"/>
          <a:stretch/>
        </p:blipFill>
        <p:spPr>
          <a:xfrm>
            <a:off x="8071001" y="2531904"/>
            <a:ext cx="1799666" cy="99967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59496" y="68444"/>
            <a:ext cx="9144000" cy="44601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«Где </a:t>
            </a:r>
            <a:r>
              <a:rPr lang="ru-RU" sz="2800" b="1" dirty="0">
                <a:solidFill>
                  <a:srgbClr val="0070C0"/>
                </a:solidFill>
                <a:latin typeface="+mn-lt"/>
              </a:rPr>
              <a:t>стоит машина</a:t>
            </a:r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?»</a:t>
            </a: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595" y="552453"/>
            <a:ext cx="12097344" cy="621568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6400" b="1" u="sng" dirty="0">
                <a:solidFill>
                  <a:srgbClr val="0070C0"/>
                </a:solidFill>
              </a:rPr>
              <a:t>Задание:</a:t>
            </a:r>
            <a:r>
              <a:rPr lang="ru-RU" sz="6400" b="1" dirty="0">
                <a:solidFill>
                  <a:srgbClr val="0070C0"/>
                </a:solidFill>
              </a:rPr>
              <a:t> </a:t>
            </a:r>
            <a:r>
              <a:rPr lang="ru-RU" sz="6400" b="1" dirty="0" smtClean="0">
                <a:solidFill>
                  <a:srgbClr val="0070C0"/>
                </a:solidFill>
              </a:rPr>
              <a:t> Расскажи Лунтику, где стоит желтая </a:t>
            </a:r>
            <a:r>
              <a:rPr lang="ru-RU" sz="6400" b="1" dirty="0">
                <a:solidFill>
                  <a:srgbClr val="0070C0"/>
                </a:solidFill>
              </a:rPr>
              <a:t>машина (Например, желтая машина </a:t>
            </a:r>
            <a:r>
              <a:rPr lang="ru-RU" sz="6400" b="1" dirty="0" smtClean="0">
                <a:solidFill>
                  <a:srgbClr val="0070C0"/>
                </a:solidFill>
              </a:rPr>
              <a:t>стоит за гаражом …), нажми на нужную машинку.</a:t>
            </a:r>
            <a:endParaRPr lang="ru-RU" sz="6400" b="1" dirty="0">
              <a:solidFill>
                <a:srgbClr val="0070C0"/>
              </a:solidFill>
            </a:endParaRPr>
          </a:p>
          <a:p>
            <a:pPr algn="l"/>
            <a:r>
              <a:rPr lang="ru-RU" sz="6400" b="1" u="sng" dirty="0">
                <a:solidFill>
                  <a:srgbClr val="0070C0"/>
                </a:solidFill>
              </a:rPr>
              <a:t>Цель:</a:t>
            </a:r>
            <a:r>
              <a:rPr lang="ru-RU" sz="6400" b="1" dirty="0">
                <a:solidFill>
                  <a:srgbClr val="0070C0"/>
                </a:solidFill>
              </a:rPr>
              <a:t> практическое использование </a:t>
            </a:r>
            <a:r>
              <a:rPr lang="ru-RU" sz="6400" b="1" dirty="0" smtClean="0">
                <a:solidFill>
                  <a:srgbClr val="0070C0"/>
                </a:solidFill>
              </a:rPr>
              <a:t>предлогов </a:t>
            </a:r>
            <a:r>
              <a:rPr lang="ru-RU" sz="6400" b="1" dirty="0">
                <a:solidFill>
                  <a:srgbClr val="0070C0"/>
                </a:solidFill>
              </a:rPr>
              <a:t>в простых  распространенных </a:t>
            </a:r>
            <a:r>
              <a:rPr lang="ru-RU" sz="6400" b="1" dirty="0" smtClean="0">
                <a:solidFill>
                  <a:srgbClr val="0070C0"/>
                </a:solidFill>
              </a:rPr>
              <a:t>предложениях.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4" name="Picture 4" descr="http://photo-zhurnal.ru/images/75953_animashki-luntik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D4F3F5"/>
              </a:clrFrom>
              <a:clrTo>
                <a:srgbClr val="D4F3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717" y="4775599"/>
            <a:ext cx="1250318" cy="158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с вырезом 14">
            <a:hlinkClick r:id="rId14" action="ppaction://hlinksldjump"/>
          </p:cNvPr>
          <p:cNvSpPr/>
          <p:nvPr/>
        </p:nvSpPr>
        <p:spPr>
          <a:xfrm>
            <a:off x="11141584" y="6301360"/>
            <a:ext cx="1050416" cy="556640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9952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g0.liveinternet.ru/images/attach/c/11/114/780/114780572_su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980728"/>
            <a:ext cx="6517362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76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b="1" dirty="0" smtClean="0">
                <a:solidFill>
                  <a:srgbClr val="0070C0"/>
                </a:solidFill>
                <a:latin typeface="+mn-lt"/>
              </a:rPr>
              <a:t>МОЛОДЕЦ!</a:t>
            </a:r>
            <a:endParaRPr lang="ru-RU" sz="80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42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Словарь по теме «Транспорт» 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11687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70C0"/>
                </a:solidFill>
              </a:rPr>
              <a:t>Названия предметов: машина, автобус, грузовик, дорога, самолет, вертолет, пароход, корабль, лодка, руль, сиденье, колесо, кабина, кузов, крылья, хвост, нос, шофер.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70C0"/>
                </a:solidFill>
              </a:rPr>
              <a:t>Действия: едет, едут, летит, летят, плывет, плывут, стоит.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70C0"/>
                </a:solidFill>
              </a:rPr>
              <a:t>Признаки: грузовой, легковой, красный, желтый, синий, зеленый, большой, маленький, круглый.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70C0"/>
                </a:solidFill>
              </a:rPr>
              <a:t>Предлоги: в, на, под, за, около, перед.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4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3"/>
            <a:ext cx="10515600" cy="100811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+mn-lt"/>
              </a:rPr>
              <a:t>Привет! Я – Лунтик! Давай поиграем!</a:t>
            </a:r>
            <a:endParaRPr lang="ru-RU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5221" r="5220" b="4723"/>
          <a:stretch/>
        </p:blipFill>
        <p:spPr>
          <a:xfrm>
            <a:off x="2927648" y="1340768"/>
            <a:ext cx="6192688" cy="5184576"/>
          </a:xfrm>
          <a:prstGeom prst="rect">
            <a:avLst/>
          </a:prstGeom>
        </p:spPr>
      </p:pic>
      <p:sp>
        <p:nvSpPr>
          <p:cNvPr id="3" name="Стрелка вправо с вырезом 2">
            <a:hlinkClick r:id="rId3" action="ppaction://hlinksldjump"/>
          </p:cNvPr>
          <p:cNvSpPr/>
          <p:nvPr/>
        </p:nvSpPr>
        <p:spPr>
          <a:xfrm>
            <a:off x="10776520" y="6237312"/>
            <a:ext cx="1224136" cy="530348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20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www.pngjoy.com/pngm/838/9897416_road-clipart-drawings-for-saving-energy-transparent-png.png">
            <a:hlinkClick r:id="rId2" action="ppaction://hlinksldjump"/>
          </p:cNvPr>
          <p:cNvPicPr/>
          <p:nvPr/>
        </p:nvPicPr>
        <p:blipFill>
          <a:blip r:embed="rId3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467" y="3577848"/>
            <a:ext cx="12192000" cy="328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84" y="573464"/>
            <a:ext cx="8431222" cy="83995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1800" b="1" u="sng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Задание:</a:t>
            </a:r>
            <a:r>
              <a:rPr lang="ru-RU" sz="1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Помоги Лунтику выбрать то, что едет по дороге, нажми </a:t>
            </a:r>
            <a:r>
              <a:rPr lang="ru-RU" sz="18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на </a:t>
            </a:r>
            <a:r>
              <a:rPr lang="ru-RU" sz="1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нужную картинку. </a:t>
            </a:r>
            <a:br>
              <a:rPr lang="ru-RU" sz="1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18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                Расскажи (Например, Едет машина.) </a:t>
            </a:r>
            <a:br>
              <a:rPr lang="ru-RU" sz="1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1800" b="1" u="sng" dirty="0">
                <a:solidFill>
                  <a:srgbClr val="0070C0"/>
                </a:solidFill>
                <a:latin typeface="+mn-lt"/>
              </a:rPr>
              <a:t>Цель:</a:t>
            </a:r>
            <a:r>
              <a:rPr lang="ru-RU" sz="1800" b="1" dirty="0">
                <a:latin typeface="+mn-lt"/>
              </a:rPr>
              <a:t> </a:t>
            </a:r>
            <a:r>
              <a:rPr lang="ru-RU" sz="1800" b="1" dirty="0">
                <a:solidFill>
                  <a:srgbClr val="0070C0"/>
                </a:solidFill>
                <a:latin typeface="+mn-lt"/>
              </a:rPr>
              <a:t>практическое употребление глаголов (слов-действий) в простых предложениях</a:t>
            </a:r>
            <a:r>
              <a:rPr lang="ru-RU" sz="1800" b="1" dirty="0" smtClean="0">
                <a:solidFill>
                  <a:srgbClr val="0070C0"/>
                </a:solidFill>
                <a:latin typeface="+mn-lt"/>
              </a:rPr>
              <a:t>.</a:t>
            </a:r>
            <a:endParaRPr lang="ru-RU" sz="18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550082"/>
            <a:ext cx="2588263" cy="20113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24" y="1765797"/>
            <a:ext cx="2993431" cy="1812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9905" y="1095769"/>
            <a:ext cx="2316113" cy="2298391"/>
          </a:xfrm>
          <a:prstGeom prst="rect">
            <a:avLst/>
          </a:prstGeom>
        </p:spPr>
      </p:pic>
      <p:sp>
        <p:nvSpPr>
          <p:cNvPr id="5" name="Стрелка вправо с вырезом 4">
            <a:hlinkClick r:id="rId2" action="ppaction://hlinksldjump"/>
          </p:cNvPr>
          <p:cNvSpPr/>
          <p:nvPr/>
        </p:nvSpPr>
        <p:spPr>
          <a:xfrm>
            <a:off x="10976018" y="6301360"/>
            <a:ext cx="1147570" cy="556640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3" r="10227"/>
          <a:stretch/>
        </p:blipFill>
        <p:spPr>
          <a:xfrm>
            <a:off x="10751840" y="-23445"/>
            <a:ext cx="1440160" cy="18710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35760" y="59874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«Едет, плавает, летает</a:t>
            </a: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»</a:t>
            </a:r>
            <a:b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</a:b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4.375E-6 0.22917 C -4.375E-6 0.33172 0.08477 0.45857 0.15378 0.45857 L 0.30782 0.45857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1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8.33333E-7 0.23357 C 8.33333E-7 0.3382 0.10495 0.46736 0.19036 0.46736 L 0.38086 0.46736 " pathEditMode="relative" rAng="0" ptsTypes="AA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981"/>
            <a:ext cx="12192000" cy="30654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28" y="569859"/>
            <a:ext cx="10776520" cy="444121"/>
          </a:xfrm>
        </p:spPr>
        <p:txBody>
          <a:bodyPr>
            <a:noAutofit/>
          </a:bodyPr>
          <a:lstStyle/>
          <a:p>
            <a:r>
              <a:rPr lang="ru-RU" sz="1600" b="1" u="sng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Задание:</a:t>
            </a:r>
            <a:r>
              <a:rPr lang="ru-RU" sz="16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Помоги Лунтику выбрать то, что летает по воздуху, нажми на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нужные картинки.  </a:t>
            </a:r>
            <a:br>
              <a:rPr lang="ru-RU" sz="16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                Расскажи </a:t>
            </a:r>
            <a:r>
              <a:rPr lang="ru-RU" sz="16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(Например, Летает самолет.) .</a:t>
            </a:r>
            <a:endParaRPr lang="ru-RU" sz="16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37" y="4410747"/>
            <a:ext cx="2773780" cy="1956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7" b="97010" l="0" r="99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20" b="14067"/>
          <a:stretch/>
        </p:blipFill>
        <p:spPr>
          <a:xfrm flipH="1">
            <a:off x="606081" y="4260649"/>
            <a:ext cx="2883104" cy="2087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44" y="4410747"/>
            <a:ext cx="2808312" cy="2087658"/>
          </a:xfrm>
          <a:prstGeom prst="rect">
            <a:avLst/>
          </a:prstGeom>
        </p:spPr>
      </p:pic>
      <p:sp>
        <p:nvSpPr>
          <p:cNvPr id="7" name="Стрелка вправо с вырезом 6">
            <a:hlinkClick r:id="rId7" action="ppaction://hlinksldjump"/>
          </p:cNvPr>
          <p:cNvSpPr/>
          <p:nvPr/>
        </p:nvSpPr>
        <p:spPr>
          <a:xfrm>
            <a:off x="11141584" y="6220085"/>
            <a:ext cx="1050416" cy="556640"/>
          </a:xfrm>
          <a:prstGeom prst="notched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5" r="17392"/>
          <a:stretch/>
        </p:blipFill>
        <p:spPr>
          <a:xfrm>
            <a:off x="10823848" y="34360"/>
            <a:ext cx="1224136" cy="15841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35760" y="59874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«Едет, плавает, летает»</a:t>
            </a:r>
            <a:b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</a:b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0.14648 -0.4738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-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0.10182 -0.4504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o-prirode.com/_nw/6/99823194.jpg"/>
          <p:cNvPicPr/>
          <p:nvPr/>
        </p:nvPicPr>
        <p:blipFill rotWithShape="1">
          <a:blip r:embed="rId2" cstate="print"/>
          <a:srcRect l="-1" t="53160" r="-911" b="4528"/>
          <a:stretch/>
        </p:blipFill>
        <p:spPr bwMode="auto">
          <a:xfrm>
            <a:off x="0" y="4653136"/>
            <a:ext cx="12288688" cy="221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576" y="44624"/>
            <a:ext cx="6840760" cy="4975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</a:t>
            </a:r>
            <a:r>
              <a:rPr lang="ru-RU" sz="31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«Едет, плавает, летает»</a:t>
            </a:r>
            <a:br>
              <a:rPr lang="ru-RU" sz="31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2000" b="1" u="sng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endParaRPr lang="ru-RU" sz="20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5" t="9579" r="7961" b="13798"/>
          <a:stretch/>
        </p:blipFill>
        <p:spPr>
          <a:xfrm>
            <a:off x="8182807" y="1397146"/>
            <a:ext cx="2736305" cy="1728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00" y="1014349"/>
            <a:ext cx="2511770" cy="21962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49" y="1363477"/>
            <a:ext cx="3456384" cy="19460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25" r="11639"/>
          <a:stretch/>
        </p:blipFill>
        <p:spPr>
          <a:xfrm>
            <a:off x="10738720" y="44624"/>
            <a:ext cx="1440160" cy="1874338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91345" y="542221"/>
            <a:ext cx="9865095" cy="654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</a:t>
            </a:r>
            <a:r>
              <a:rPr lang="ru-RU" sz="6400" b="1" u="sng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Задание:</a:t>
            </a:r>
            <a:r>
              <a:rPr lang="ru-RU" sz="64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Помоги Лунтику выбрать то, что плавает по воде, нажми на нужную картинку. </a:t>
            </a: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64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                 Расскажи (Например, Плавает пароход.).</a:t>
            </a:r>
            <a:r>
              <a:rPr lang="ru-RU" sz="6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itchFamily="18" charset="0"/>
              </a:rPr>
              <a:t/>
            </a:r>
            <a:br>
              <a:rPr lang="ru-RU" sz="6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itchFamily="18" charset="0"/>
              </a:rPr>
            </a:br>
            <a:endParaRPr lang="ru-RU" sz="6400" dirty="0">
              <a:latin typeface="+mn-lt"/>
            </a:endParaRPr>
          </a:p>
        </p:txBody>
      </p:sp>
      <p:sp>
        <p:nvSpPr>
          <p:cNvPr id="12" name="Стрелка вправо с вырезом 11">
            <a:hlinkClick r:id="rId9" action="ppaction://hlinksldjump"/>
          </p:cNvPr>
          <p:cNvSpPr/>
          <p:nvPr/>
        </p:nvSpPr>
        <p:spPr>
          <a:xfrm>
            <a:off x="11128464" y="4005064"/>
            <a:ext cx="1050416" cy="556640"/>
          </a:xfrm>
          <a:prstGeom prst="notched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14479 0.467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2.91667E-6 0.20139 C 2.91667E-6 0.29143 0.04974 0.40278 0.09023 0.40278 L 0.1806 0.40278 " pathEditMode="relative" rAng="0" ptsTypes="AAAA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60234 -0.51852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17" y="-2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6"/>
          <p:cNvSpPr>
            <a:spLocks noGrp="1"/>
          </p:cNvSpPr>
          <p:nvPr>
            <p:ph type="title"/>
          </p:nvPr>
        </p:nvSpPr>
        <p:spPr bwMode="auto">
          <a:xfrm>
            <a:off x="2424114" y="64697"/>
            <a:ext cx="7786687" cy="3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rgbClr val="0070C0"/>
                </a:solidFill>
                <a:latin typeface="+mn-lt"/>
              </a:rPr>
              <a:t>Доскажи словечко</a:t>
            </a:r>
            <a:endParaRPr lang="ru-RU" altLang="ru-RU" sz="2800" b="1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533847"/>
              </p:ext>
            </p:extLst>
          </p:nvPr>
        </p:nvGraphicFramePr>
        <p:xfrm>
          <a:off x="2711624" y="1340767"/>
          <a:ext cx="7642226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1113">
                  <a:extLst>
                    <a:ext uri="{9D8B030D-6E8A-4147-A177-3AD203B41FA5}">
                      <a16:colId xmlns:a16="http://schemas.microsoft.com/office/drawing/2014/main" val="434825684"/>
                    </a:ext>
                  </a:extLst>
                </a:gridCol>
                <a:gridCol w="3821113">
                  <a:extLst>
                    <a:ext uri="{9D8B030D-6E8A-4147-A177-3AD203B41FA5}">
                      <a16:colId xmlns:a16="http://schemas.microsoft.com/office/drawing/2014/main" val="1768686920"/>
                    </a:ext>
                  </a:extLst>
                </a:gridCol>
              </a:tblGrid>
              <a:tr h="52853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Monotype Corsiva" panose="03010101010201010101" pitchFamily="66" charset="0"/>
                        </a:rPr>
                        <a:t>Летит</a:t>
                      </a:r>
                      <a:endParaRPr lang="ru-RU" sz="2400" b="1" dirty="0"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Monotype Corsiva" panose="03010101010201010101" pitchFamily="66" charset="0"/>
                        </a:rPr>
                        <a:t>Летят</a:t>
                      </a:r>
                      <a:endParaRPr lang="ru-RU" sz="2400" b="1" dirty="0"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/>
                </a:tc>
                <a:extLst>
                  <a:ext uri="{0D108BD9-81ED-4DB2-BD59-A6C34878D82A}">
                    <a16:rowId xmlns:a16="http://schemas.microsoft.com/office/drawing/2014/main" val="1537383934"/>
                  </a:ext>
                </a:extLst>
              </a:tr>
              <a:tr h="1351518">
                <a:tc>
                  <a:txBody>
                    <a:bodyPr/>
                    <a:lstStyle/>
                    <a:p>
                      <a:endParaRPr lang="ru-RU" sz="2400" b="1" dirty="0"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/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/>
                </a:tc>
                <a:extLst>
                  <a:ext uri="{0D108BD9-81ED-4DB2-BD59-A6C34878D82A}">
                    <a16:rowId xmlns:a16="http://schemas.microsoft.com/office/drawing/2014/main" val="3289068322"/>
                  </a:ext>
                </a:extLst>
              </a:tr>
              <a:tr h="58591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Плывет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Плывут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587697"/>
                  </a:ext>
                </a:extLst>
              </a:tr>
              <a:tr h="1255526">
                <a:tc>
                  <a:txBody>
                    <a:bodyPr/>
                    <a:lstStyle/>
                    <a:p>
                      <a:endParaRPr lang="ru-RU" sz="2400" b="1" dirty="0"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/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latin typeface="Monotype Corsiva" panose="03010101010201010101" pitchFamily="66" charset="0"/>
                      </a:endParaRPr>
                    </a:p>
                    <a:p>
                      <a:endParaRPr lang="ru-RU" sz="2400" b="1" dirty="0" smtClean="0">
                        <a:latin typeface="Monotype Corsiva" panose="03010101010201010101" pitchFamily="66" charset="0"/>
                      </a:endParaRPr>
                    </a:p>
                    <a:p>
                      <a:endParaRPr lang="ru-RU" sz="2400" b="1" dirty="0" smtClean="0"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/>
                </a:tc>
                <a:extLst>
                  <a:ext uri="{0D108BD9-81ED-4DB2-BD59-A6C34878D82A}">
                    <a16:rowId xmlns:a16="http://schemas.microsoft.com/office/drawing/2014/main" val="566288031"/>
                  </a:ext>
                </a:extLst>
              </a:tr>
              <a:tr h="48922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Едет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Едут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255324"/>
                  </a:ext>
                </a:extLst>
              </a:tr>
              <a:tr h="118988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 </a:t>
                      </a:r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/>
                    </a:p>
                  </a:txBody>
                  <a:tcPr marL="91428" marR="91428" marT="45729" marB="45729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91428" marR="91428" marT="45729" marB="45729"/>
                </a:tc>
                <a:extLst>
                  <a:ext uri="{0D108BD9-81ED-4DB2-BD59-A6C34878D82A}">
                    <a16:rowId xmlns:a16="http://schemas.microsoft.com/office/drawing/2014/main" val="2326346532"/>
                  </a:ext>
                </a:extLst>
              </a:tr>
            </a:tbl>
          </a:graphicData>
        </a:graphic>
      </p:graphicFrame>
      <p:pic>
        <p:nvPicPr>
          <p:cNvPr id="17437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43" y="5812740"/>
            <a:ext cx="1993864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59" y="2110790"/>
            <a:ext cx="20288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Заголовок 6"/>
          <p:cNvSpPr txBox="1">
            <a:spLocks/>
          </p:cNvSpPr>
          <p:nvPr/>
        </p:nvSpPr>
        <p:spPr bwMode="auto">
          <a:xfrm>
            <a:off x="119336" y="476672"/>
            <a:ext cx="12072664" cy="6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Задание: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 Угадай, про какую картинку говорит Лунтик: «Летит … </a:t>
            </a:r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самолет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, а летят …. </a:t>
            </a:r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самолеты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, плывет…, а плывут…, едет…, а едут...»</a:t>
            </a:r>
          </a:p>
          <a:p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                  Нажми на нужную картинку и расскажи сам, что ты видишь (Например, машина </a:t>
            </a:r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едет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, а машины </a:t>
            </a:r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едут,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…)</a:t>
            </a:r>
          </a:p>
          <a:p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Цель: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практическое употребление имен существительных и глаголов в форме единственного и множественного числа в простых предложениях.</a:t>
            </a:r>
            <a:endParaRPr lang="ru-RU" altLang="ru-RU" sz="16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" y="2622565"/>
            <a:ext cx="2514040" cy="2880320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 rotWithShape="1">
          <a:blip r:embed="rId6">
            <a:clrChange>
              <a:clrFrom>
                <a:srgbClr val="D2DEEF"/>
              </a:clrFrom>
              <a:clrTo>
                <a:srgbClr val="D2DE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67" b="48611" l="53750" r="85469"/>
                    </a14:imgEffect>
                  </a14:imgLayer>
                </a14:imgProps>
              </a:ext>
            </a:extLst>
          </a:blip>
          <a:srcRect l="54001" t="29623" r="15999" b="55117"/>
          <a:stretch/>
        </p:blipFill>
        <p:spPr bwMode="auto">
          <a:xfrm>
            <a:off x="6562225" y="1882208"/>
            <a:ext cx="3777022" cy="13034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8">
            <a:clrChange>
              <a:clrFrom>
                <a:srgbClr val="D2DEEF"/>
              </a:clrFrom>
              <a:clrTo>
                <a:srgbClr val="D2DE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0" b="79167" l="52812" r="85625"/>
                    </a14:imgEffect>
                  </a14:imgLayer>
                </a14:imgProps>
              </a:ext>
            </a:extLst>
          </a:blip>
          <a:srcRect l="54501" t="56515" r="16124" b="26687"/>
          <a:stretch/>
        </p:blipFill>
        <p:spPr bwMode="auto">
          <a:xfrm flipH="1">
            <a:off x="6603577" y="3827013"/>
            <a:ext cx="3750273" cy="1180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9">
            <a:clrChange>
              <a:clrFrom>
                <a:srgbClr val="D2DEEF"/>
              </a:clrFrom>
              <a:clrTo>
                <a:srgbClr val="D2DEEF">
                  <a:alpha val="0"/>
                </a:srgbClr>
              </a:clrTo>
            </a:clrChange>
          </a:blip>
          <a:srcRect l="54001" t="82733" r="15499" b="1725"/>
          <a:stretch/>
        </p:blipFill>
        <p:spPr bwMode="auto">
          <a:xfrm>
            <a:off x="6630326" y="5661248"/>
            <a:ext cx="3723524" cy="1080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434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0506" y="4019938"/>
            <a:ext cx="207486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трелка вправо с вырезом 20">
            <a:hlinkClick r:id="rId11" action="ppaction://hlinksldjump"/>
          </p:cNvPr>
          <p:cNvSpPr/>
          <p:nvPr/>
        </p:nvSpPr>
        <p:spPr>
          <a:xfrm>
            <a:off x="10992544" y="6237312"/>
            <a:ext cx="1193196" cy="602889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9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49089 0.0020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4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72434 0.00255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47786 -0.3122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93" y="-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4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-0.86758 -0.2814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85" y="-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51497 0.11389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55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-1.03515 0.14189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5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mg.favpng.com/17/17/2/cars-roads-truck-tow-hitch-png-favpng-8zzfamWAvvrgin7Pwny9YwMUe.jpg"/>
          <p:cNvPicPr/>
          <p:nvPr/>
        </p:nvPicPr>
        <p:blipFill>
          <a:blip r:embed="rId5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60612" y="1268760"/>
            <a:ext cx="446449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mg.favpng.com/17/17/2/cars-roads-truck-tow-hitch-png-favpng-8zzfamWAvvrgin7Pwny9YwMUe.jpg"/>
          <p:cNvPicPr/>
          <p:nvPr/>
        </p:nvPicPr>
        <p:blipFill>
          <a:blip r:embed="rId5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52283" t="57823" r="12564"/>
          <a:stretch>
            <a:fillRect/>
          </a:stretch>
        </p:blipFill>
        <p:spPr bwMode="auto">
          <a:xfrm>
            <a:off x="9057088" y="5105607"/>
            <a:ext cx="208823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g.favpng.com/17/17/2/cars-roads-truck-tow-hitch-png-favpng-8zzfamWAvvrgin7Pwny9YwMUe.jpg"/>
          <p:cNvPicPr/>
          <p:nvPr/>
        </p:nvPicPr>
        <p:blipFill>
          <a:blip r:embed="rId5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40020" t="16813" r="1795" b="37067"/>
          <a:stretch>
            <a:fillRect/>
          </a:stretch>
        </p:blipFill>
        <p:spPr bwMode="auto">
          <a:xfrm>
            <a:off x="5951984" y="5078223"/>
            <a:ext cx="2304256" cy="134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g.favpng.com/17/17/2/cars-roads-truck-tow-hitch-png-favpng-8zzfamWAvvrgin7Pwny9YwMUe.jpg"/>
          <p:cNvPicPr/>
          <p:nvPr/>
        </p:nvPicPr>
        <p:blipFill>
          <a:blip r:embed="rId5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t="219" r="60121" b="37383"/>
          <a:stretch>
            <a:fillRect/>
          </a:stretch>
        </p:blipFill>
        <p:spPr bwMode="auto">
          <a:xfrm>
            <a:off x="378820" y="5013176"/>
            <a:ext cx="2141302" cy="149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5534" y="61307"/>
            <a:ext cx="7886700" cy="51762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«Что есть у грузовой машины?»</a:t>
            </a: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Рисунок 8" descr="https://www.kristiestreicherbeautybar.com/wp-content/uploads/2019/09/Ausmalbilder-Flugzeug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58" b="93617" l="38920" r="75316"/>
                    </a14:imgEffect>
                  </a14:imgLayer>
                </a14:imgProps>
              </a:ext>
            </a:extLst>
          </a:blip>
          <a:srcRect l="39868" t="20475" r="24889" b="7861"/>
          <a:stretch>
            <a:fillRect/>
          </a:stretch>
        </p:blipFill>
        <p:spPr bwMode="auto">
          <a:xfrm>
            <a:off x="3393744" y="5078223"/>
            <a:ext cx="1841518" cy="136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с вырезом 11">
            <a:hlinkClick r:id="rId8" action="ppaction://hlinksldjump"/>
          </p:cNvPr>
          <p:cNvSpPr/>
          <p:nvPr/>
        </p:nvSpPr>
        <p:spPr>
          <a:xfrm>
            <a:off x="11130031" y="6298932"/>
            <a:ext cx="1050416" cy="556640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234" y="1064044"/>
            <a:ext cx="1876414" cy="2575559"/>
          </a:xfrm>
          <a:prstGeom prst="rect">
            <a:avLst/>
          </a:prstGeom>
        </p:spPr>
      </p:pic>
      <p:sp>
        <p:nvSpPr>
          <p:cNvPr id="11" name="Заголовок 6"/>
          <p:cNvSpPr txBox="1">
            <a:spLocks/>
          </p:cNvSpPr>
          <p:nvPr/>
        </p:nvSpPr>
        <p:spPr bwMode="auto">
          <a:xfrm>
            <a:off x="119336" y="568184"/>
            <a:ext cx="11809312" cy="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Задание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: Помоги Лунтику найти части грузовой машины, нажимай на нужные картинки. </a:t>
            </a:r>
          </a:p>
          <a:p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                 Расскажи, что ты выбрал (Например, У грузовой машины есть кабина. У грузовой машины нет крыльев….)</a:t>
            </a:r>
          </a:p>
          <a:p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Цель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: называть существенные детали и части грузовой машины</a:t>
            </a:r>
            <a:endParaRPr lang="ru-RU" altLang="ru-RU" sz="1600" b="1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img.favpng.com/17/17/2/cars-roads-truck-tow-hitch-png-favpng-8zzfamWAvvrgin7Pwny9YwMUe.jpg"/>
          <p:cNvPicPr/>
          <p:nvPr/>
        </p:nvPicPr>
        <p:blipFill>
          <a:blip r:embed="rId4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52283" t="57823" r="12564"/>
          <a:stretch>
            <a:fillRect/>
          </a:stretch>
        </p:blipFill>
        <p:spPr bwMode="auto">
          <a:xfrm>
            <a:off x="3402175" y="5028938"/>
            <a:ext cx="2124236" cy="147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6646" y="0"/>
            <a:ext cx="7886700" cy="55923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«Что есть у корабля?»</a:t>
            </a: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75" y="1227642"/>
            <a:ext cx="4647905" cy="31539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120" b="100000" l="5449" r="355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7" t="30092" r="64410"/>
          <a:stretch/>
        </p:blipFill>
        <p:spPr>
          <a:xfrm>
            <a:off x="729545" y="4725144"/>
            <a:ext cx="1580361" cy="16728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872" b="66667" l="19551" r="328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45766" r="66667" b="33070"/>
          <a:stretch/>
        </p:blipFill>
        <p:spPr>
          <a:xfrm>
            <a:off x="6744072" y="4807992"/>
            <a:ext cx="1512168" cy="17281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265" b="70940" l="64904" r="8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34411" r="13889" b="29863"/>
          <a:stretch/>
        </p:blipFill>
        <p:spPr>
          <a:xfrm>
            <a:off x="9316363" y="4807992"/>
            <a:ext cx="1373966" cy="1700467"/>
          </a:xfrm>
          <a:prstGeom prst="rect">
            <a:avLst/>
          </a:prstGeom>
        </p:spPr>
      </p:pic>
      <p:sp>
        <p:nvSpPr>
          <p:cNvPr id="14" name="Стрелка вправо с вырезом 13">
            <a:hlinkClick r:id="rId10" action="ppaction://hlinksldjump"/>
          </p:cNvPr>
          <p:cNvSpPr/>
          <p:nvPr/>
        </p:nvSpPr>
        <p:spPr>
          <a:xfrm>
            <a:off x="11141584" y="6301360"/>
            <a:ext cx="1050416" cy="556640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576" y="836712"/>
            <a:ext cx="2076424" cy="2850092"/>
          </a:xfrm>
          <a:prstGeom prst="rect">
            <a:avLst/>
          </a:prstGeom>
        </p:spPr>
      </p:pic>
      <p:sp>
        <p:nvSpPr>
          <p:cNvPr id="16" name="Заголовок 6"/>
          <p:cNvSpPr txBox="1">
            <a:spLocks/>
          </p:cNvSpPr>
          <p:nvPr/>
        </p:nvSpPr>
        <p:spPr bwMode="auto">
          <a:xfrm>
            <a:off x="155340" y="559236"/>
            <a:ext cx="11809312" cy="48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Задание: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 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Помоги Лунтику найти части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корабля,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нажимай на нужные картинки. </a:t>
            </a:r>
          </a:p>
          <a:p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                  Расскажи, что ты выбрал (Например, У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корабля есть якорь.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У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корабля нет колес….)</a:t>
            </a:r>
            <a:endParaRPr lang="ru-RU" altLang="ru-RU" sz="1600" b="1" dirty="0">
              <a:solidFill>
                <a:srgbClr val="0070C0"/>
              </a:solidFill>
              <a:latin typeface="+mn-lt"/>
            </a:endParaRPr>
          </a:p>
          <a:p>
            <a:r>
              <a:rPr lang="ru-RU" altLang="ru-RU" sz="1600" b="1" u="sng" dirty="0">
                <a:solidFill>
                  <a:srgbClr val="0070C0"/>
                </a:solidFill>
                <a:latin typeface="+mn-lt"/>
              </a:rPr>
              <a:t>Цель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: называть существенные детали и части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корабля</a:t>
            </a:r>
            <a:endParaRPr lang="ru-RU" altLang="ru-RU" sz="1600" b="1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2719</TotalTime>
  <Words>514</Words>
  <Application>Microsoft Office PowerPoint</Application>
  <PresentationFormat>Широкоэкранный</PresentationFormat>
  <Paragraphs>57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Microsoft JhengHei</vt:lpstr>
      <vt:lpstr>Arial</vt:lpstr>
      <vt:lpstr>Calibri</vt:lpstr>
      <vt:lpstr>Calibri Light</vt:lpstr>
      <vt:lpstr>Mongolian Baiti</vt:lpstr>
      <vt:lpstr>Monotype Corsiva</vt:lpstr>
      <vt:lpstr>Times New Roman</vt:lpstr>
      <vt:lpstr>Office Theme</vt:lpstr>
      <vt:lpstr>  МБДОУ г. Иркутска детский сад № 97  Интерактивные игры  по лексической теме «Транспорт» для детей младшего дошкольного возраста </vt:lpstr>
      <vt:lpstr>Словарь по теме «Транспорт»  </vt:lpstr>
      <vt:lpstr>Привет! Я – Лунтик! Давай поиграем!</vt:lpstr>
      <vt:lpstr> Задание: Помоги Лунтику выбрать то, что едет по дороге, нажми на нужную картинку.                    Расскажи (Например, Едет машина.)  Цель: практическое употребление глаголов (слов-действий) в простых предложениях.</vt:lpstr>
      <vt:lpstr>Задание: Помоги Лунтику выбрать то, что летает по воздуху, нажми на нужные картинки.                    Расскажи (Например, Летает самолет.) .</vt:lpstr>
      <vt:lpstr>  «Едет, плавает, летает»  </vt:lpstr>
      <vt:lpstr>Доскажи словечко</vt:lpstr>
      <vt:lpstr>«Что есть у грузовой машины?»</vt:lpstr>
      <vt:lpstr>«Что есть у корабля?»</vt:lpstr>
      <vt:lpstr>«Что есть у самолета?»</vt:lpstr>
      <vt:lpstr>«Назови ласково»</vt:lpstr>
      <vt:lpstr>Поставь машину в гараж</vt:lpstr>
      <vt:lpstr>«Где стоит машина?»</vt:lpstr>
      <vt:lpstr>МОЛОДЕЦ!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79526136161</cp:lastModifiedBy>
  <cp:revision>228</cp:revision>
  <dcterms:created xsi:type="dcterms:W3CDTF">2021-01-16T09:28:58Z</dcterms:created>
  <dcterms:modified xsi:type="dcterms:W3CDTF">2021-03-18T03:01:53Z</dcterms:modified>
</cp:coreProperties>
</file>