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08" y="-1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25.02.2015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25.02.2015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25.02.2015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25.02.2015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25.02.2015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25.02.2015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25.02.2015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25.02.2015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25.02.2015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25.02.2015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25.02.2015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25.02.2015</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ped-kopilka.ru/detskoe-tvorchestvo/podelki-iz-bumagi-na-8-marta.html" TargetMode="External"/><Relationship Id="rId2" Type="http://schemas.openxmlformats.org/officeDocument/2006/relationships/hyperlink" Target="http://ped-kopilka.ru/shkolnye-prazdniki/8-marta-i-den-materi/krasivye-otkrytki-i-pozdravlenija-s-8-marta.html"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Обои для рабочего стола ромашка, тюльпан, Цветы, нарцис скачать на монитор бесплатно"/>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231232"/>
            <a:ext cx="9144000" cy="362676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691680" y="1196752"/>
            <a:ext cx="5461752" cy="280076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8800" b="1" cap="none" spc="50" dirty="0" smtClean="0">
                <a:ln w="11430"/>
                <a:solidFill>
                  <a:srgbClr val="FF0000"/>
                </a:solidFill>
                <a:effectLst>
                  <a:outerShdw blurRad="76200" dist="50800" dir="5400000" algn="tl" rotWithShape="0">
                    <a:srgbClr val="000000">
                      <a:alpha val="65000"/>
                    </a:srgbClr>
                  </a:outerShdw>
                </a:effectLst>
              </a:rPr>
              <a:t>Праздник</a:t>
            </a:r>
          </a:p>
          <a:p>
            <a:pPr algn="ctr"/>
            <a:r>
              <a:rPr lang="ru-RU" sz="8800" b="1" spc="50" dirty="0" smtClean="0">
                <a:ln w="11430"/>
                <a:solidFill>
                  <a:srgbClr val="FF0000"/>
                </a:solidFill>
                <a:effectLst>
                  <a:outerShdw blurRad="76200" dist="50800" dir="5400000" algn="tl" rotWithShape="0">
                    <a:srgbClr val="000000">
                      <a:alpha val="65000"/>
                    </a:srgbClr>
                  </a:outerShdw>
                </a:effectLst>
              </a:rPr>
              <a:t>8 марта!</a:t>
            </a:r>
            <a:endParaRPr lang="ru-RU" sz="8800" b="1" cap="none" spc="50" dirty="0">
              <a:ln w="11430"/>
              <a:solidFill>
                <a:srgbClr val="FF000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213336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2"/>
            <a:ext cx="6048672" cy="2246769"/>
          </a:xfrm>
          <a:prstGeom prst="rect">
            <a:avLst/>
          </a:prstGeom>
        </p:spPr>
        <p:txBody>
          <a:bodyPr wrap="square">
            <a:spAutoFit/>
          </a:bodyPr>
          <a:lstStyle/>
          <a:p>
            <a:r>
              <a:rPr lang="ru-RU" sz="2800" dirty="0"/>
              <a:t>Бабушке, маме, Алёнке-сестрёнке</a:t>
            </a:r>
          </a:p>
          <a:p>
            <a:r>
              <a:rPr lang="ru-RU" sz="2800" dirty="0"/>
              <a:t>Саша неделю готовит подарки.</a:t>
            </a:r>
          </a:p>
          <a:p>
            <a:r>
              <a:rPr lang="ru-RU" sz="2800" dirty="0"/>
              <a:t>К женскому дню успеть ему надо,</a:t>
            </a:r>
          </a:p>
          <a:p>
            <a:r>
              <a:rPr lang="ru-RU" sz="2800" dirty="0"/>
              <a:t>Дедушка с папой помочь ему рады!</a:t>
            </a:r>
          </a:p>
        </p:txBody>
      </p:sp>
      <p:pic>
        <p:nvPicPr>
          <p:cNvPr id="2050" name="Picture 2" descr="http://ped-kopilka.ru/images/img3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2390686"/>
            <a:ext cx="4762500" cy="393382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281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2000" fill="hold"/>
                                        <p:tgtEl>
                                          <p:spTgt spid="2050"/>
                                        </p:tgtEl>
                                        <p:attrNameLst>
                                          <p:attrName>ppt_w</p:attrName>
                                        </p:attrNameLst>
                                      </p:cBhvr>
                                      <p:tavLst>
                                        <p:tav tm="0">
                                          <p:val>
                                            <p:fltVal val="0"/>
                                          </p:val>
                                        </p:tav>
                                        <p:tav tm="100000">
                                          <p:val>
                                            <p:strVal val="#ppt_w"/>
                                          </p:val>
                                        </p:tav>
                                      </p:tavLst>
                                    </p:anim>
                                    <p:anim calcmode="lin" valueType="num">
                                      <p:cBhvr>
                                        <p:cTn id="8" dur="2000" fill="hold"/>
                                        <p:tgtEl>
                                          <p:spTgt spid="2050"/>
                                        </p:tgtEl>
                                        <p:attrNameLst>
                                          <p:attrName>ppt_h</p:attrName>
                                        </p:attrNameLst>
                                      </p:cBhvr>
                                      <p:tavLst>
                                        <p:tav tm="0">
                                          <p:val>
                                            <p:fltVal val="0"/>
                                          </p:val>
                                        </p:tav>
                                        <p:tav tm="100000">
                                          <p:val>
                                            <p:strVal val="#ppt_h"/>
                                          </p:val>
                                        </p:tav>
                                      </p:tavLst>
                                    </p:anim>
                                    <p:animEffect transition="in" filter="fade">
                                      <p:cBhvr>
                                        <p:cTn id="9"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910" y="0"/>
            <a:ext cx="9124090" cy="1938992"/>
          </a:xfrm>
          <a:prstGeom prst="rect">
            <a:avLst/>
          </a:prstGeom>
        </p:spPr>
        <p:txBody>
          <a:bodyPr wrap="square">
            <a:spAutoFit/>
          </a:bodyPr>
          <a:lstStyle/>
          <a:p>
            <a:pPr algn="ctr"/>
            <a:r>
              <a:rPr lang="ru-RU" sz="2400" b="1" i="1" dirty="0">
                <a:latin typeface="Times New Roman" pitchFamily="18" charset="0"/>
                <a:cs typeface="Times New Roman" pitchFamily="18" charset="0"/>
              </a:rPr>
              <a:t>ИСТОРИЯ ПРАЗДНИКА 8 МАРТА</a:t>
            </a:r>
          </a:p>
          <a:p>
            <a:r>
              <a:rPr lang="ru-RU" sz="2400" dirty="0">
                <a:latin typeface="Times New Roman" pitchFamily="18" charset="0"/>
                <a:cs typeface="Times New Roman" pitchFamily="18" charset="0"/>
              </a:rPr>
              <a:t>Почему Международный женский день празднуют именно 8 марта? Какая история 8 марта? Раньше во многих странах женщины не имели права голоса, не могли учиться. Девочкам не позволяли ходить в школу. Конечно, их это обижало!</a:t>
            </a:r>
          </a:p>
        </p:txBody>
      </p:sp>
      <p:sp>
        <p:nvSpPr>
          <p:cNvPr id="3" name="Прямоугольник 2"/>
          <p:cNvSpPr/>
          <p:nvPr/>
        </p:nvSpPr>
        <p:spPr>
          <a:xfrm>
            <a:off x="20787" y="2056686"/>
            <a:ext cx="9144000" cy="4801314"/>
          </a:xfrm>
          <a:prstGeom prst="rect">
            <a:avLst/>
          </a:prstGeom>
        </p:spPr>
        <p:txBody>
          <a:bodyPr wrap="square">
            <a:spAutoFit/>
          </a:bodyPr>
          <a:lstStyle/>
          <a:p>
            <a:r>
              <a:rPr lang="ru-RU" dirty="0"/>
              <a:t>Потом женщинам позволили работать. Но условия труда были тяжёлыми. Тогда в Нью-Йорке (город в Соединённых Штатах Америки) более 150 лет тому назад работницы прошли «маршем пустых кастрюль». Они громко били в пустые кастрюли и требовали повышения зарплаты, улучшения условий работы и равные права для женщин и мужчин. Это так удивило всех, что событие стали называть Женским днём.</a:t>
            </a:r>
          </a:p>
          <a:p>
            <a:r>
              <a:rPr lang="ru-RU" dirty="0"/>
              <a:t>Потом в течение многих лет женщины устраивали акции протестов. Они требовали избирательного голоса, выступали против ужасных условий труда. Особенно протестовали они против детского труда. Тогда было решено избрать один общий женский день для многих стран. Женщины разных стран договорились, что именно в этот день будут напоминать мужчинам, что женщин надо уважать.</a:t>
            </a:r>
          </a:p>
          <a:p>
            <a:r>
              <a:rPr lang="ru-RU" dirty="0"/>
              <a:t>Впервые Международный женский день был проведён 19 марта 1911 года в Германии, Австрии, Дании и некоторых других европейских странах. Эта дата была избрана женщинами Германии. В Советском Союзе 8 марта длительное время было обычным рабочим днём. Но 8 мая 1965 года, накануне 20-летия Победы в Великой Отечественной войне, Международный женский день был объявлен праздничным.</a:t>
            </a:r>
          </a:p>
        </p:txBody>
      </p:sp>
    </p:spTree>
    <p:extLst>
      <p:ext uri="{BB962C8B-B14F-4D97-AF65-F5344CB8AC3E}">
        <p14:creationId xmlns:p14="http://schemas.microsoft.com/office/powerpoint/2010/main" val="948548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47"/>
            <a:ext cx="4572000" cy="6740307"/>
          </a:xfrm>
          <a:prstGeom prst="rect">
            <a:avLst/>
          </a:prstGeom>
        </p:spPr>
        <p:txBody>
          <a:bodyPr>
            <a:spAutoFit/>
          </a:bodyPr>
          <a:lstStyle/>
          <a:p>
            <a:r>
              <a:rPr lang="ru-RU" dirty="0"/>
              <a:t>В 1977 году ООН (Организация Объединенных Наций) объявила 8 марта днём борьбы за женские права — Международным женским днём. Этот день объявлен национальным выходным во многих странах. Поэтому мамы и бабушки в этот день могут немного отдохнуть, схо­дить на праздничный концерт, пообщаться со своими детьми.</a:t>
            </a:r>
          </a:p>
          <a:p>
            <a:r>
              <a:rPr lang="ru-RU" dirty="0"/>
              <a:t>Это первый праздник весны — самого прекрасного времени года. 8 марта мы всегда </a:t>
            </a:r>
            <a:r>
              <a:rPr lang="ru-RU" b="1" dirty="0">
                <a:hlinkClick r:id="rId2" tooltip="Открытки и поздравления с днем 8 марта"/>
              </a:rPr>
              <a:t>поздравляем</a:t>
            </a:r>
            <a:r>
              <a:rPr lang="ru-RU" dirty="0"/>
              <a:t> наших мам, бабушек, которые так много времени уделяют нашему воспитанию, а также сестричек и знакомых девочек. В этот день папы поздравляют своих жён и мам, дарят им цветы. А ты можешь сделать подарок своими руками — </a:t>
            </a:r>
            <a:r>
              <a:rPr lang="ru-RU" b="1" dirty="0">
                <a:hlinkClick r:id="rId3" tooltip="Подарки своими руками"/>
              </a:rPr>
              <a:t>цветочек из бумаги</a:t>
            </a:r>
            <a:r>
              <a:rPr lang="ru-RU" dirty="0"/>
              <a:t>, открытку, рисунок. Маме и бабушке понравится всё, что ты подаришь от чистого сердца.</a:t>
            </a:r>
          </a:p>
          <a:p>
            <a:r>
              <a:rPr lang="ru-RU" dirty="0"/>
              <a:t>А как и когда поздравляют мам и девочек в других странах? Ведь не везде 8 Марта — официальный праздник.</a:t>
            </a:r>
          </a:p>
        </p:txBody>
      </p:sp>
      <p:pic>
        <p:nvPicPr>
          <p:cNvPr id="3074" name="Picture 2" descr="Фотогалерея. Цветы 1789 &quot; Всё о цветах фотки цветов описания"/>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08104" y="938808"/>
            <a:ext cx="2996591" cy="5919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8398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807" y="188640"/>
            <a:ext cx="4572000" cy="5078313"/>
          </a:xfrm>
          <a:prstGeom prst="rect">
            <a:avLst/>
          </a:prstGeom>
        </p:spPr>
        <p:txBody>
          <a:bodyPr>
            <a:spAutoFit/>
          </a:bodyPr>
          <a:lstStyle/>
          <a:p>
            <a:r>
              <a:rPr lang="ru-RU" dirty="0"/>
              <a:t>В Соединённых Штатах и странах Западной Европы весной празднуют День матери. Раньше в четвёртое воскресенье Великого поста люди приносили дары в местную («материнскую») сельскую церковь. В наше время дети дарят своим мамам поздравительные открытки и подарки, устраивают «день послушания».</a:t>
            </a:r>
          </a:p>
          <a:p>
            <a:r>
              <a:rPr lang="ru-RU" dirty="0"/>
              <a:t>Испанцы «женский день» празднуют 5 февраля. Это день памяти святой </a:t>
            </a:r>
            <a:r>
              <a:rPr lang="ru-RU" dirty="0" err="1"/>
              <a:t>Агеды</a:t>
            </a:r>
            <a:r>
              <a:rPr lang="ru-RU" dirty="0"/>
              <a:t> — покровительницы женщин.</a:t>
            </a:r>
          </a:p>
          <a:p>
            <a:r>
              <a:rPr lang="ru-RU" dirty="0"/>
              <a:t>Народы Южной и Северной Индии поклоняются богиням счастья, красоты и дома </a:t>
            </a:r>
            <a:r>
              <a:rPr lang="ru-RU" dirty="0" err="1"/>
              <a:t>Лакшми</a:t>
            </a:r>
            <a:r>
              <a:rPr lang="ru-RU" dirty="0"/>
              <a:t> и </a:t>
            </a:r>
            <a:r>
              <a:rPr lang="ru-RU" dirty="0" err="1"/>
              <a:t>Парвати</a:t>
            </a:r>
            <a:r>
              <a:rPr lang="ru-RU" dirty="0"/>
              <a:t>. Празднуют эти дни в сентябре- октябре. Люди украшают дома цветами, дарят женщинам подарки.</a:t>
            </a:r>
          </a:p>
        </p:txBody>
      </p:sp>
      <p:pic>
        <p:nvPicPr>
          <p:cNvPr id="4098" name="Picture 2" descr="Гербера - солнце в руке! - znamus.r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0"/>
            <a:ext cx="4283968" cy="685799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1190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792" y="188640"/>
            <a:ext cx="9090208" cy="1754326"/>
          </a:xfrm>
          <a:prstGeom prst="rect">
            <a:avLst/>
          </a:prstGeom>
        </p:spPr>
        <p:txBody>
          <a:bodyPr wrap="square">
            <a:spAutoFit/>
          </a:bodyPr>
          <a:lstStyle/>
          <a:p>
            <a:r>
              <a:rPr lang="ru-RU" dirty="0"/>
              <a:t>Японцы 3 марта празднуют Хина-</a:t>
            </a:r>
            <a:r>
              <a:rPr lang="ru-RU" dirty="0" err="1"/>
              <a:t>Мацури</a:t>
            </a:r>
            <a:r>
              <a:rPr lang="ru-RU" dirty="0"/>
              <a:t> — праздник девочек. Этот день ещё называют праздником цветения персика. В древности в этот день из бумаги вырезали куклу. Потом игрушку сжигали или бро­сали в воду. Огонь и вода должны были унести прочь все несчастья. Но со временем кукол перестали уничтожать. Теперь их делают из глины и дерева, наряжают в шёлковые платья. Иногда даже устраивают выставки кукол.</a:t>
            </a:r>
            <a:endParaRPr lang="ru-RU" dirty="0"/>
          </a:p>
        </p:txBody>
      </p:sp>
      <p:pic>
        <p:nvPicPr>
          <p:cNvPr id="5122" name="Picture 2" descr="http://ped-kopilka.ru/images/img3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653" y="1968769"/>
            <a:ext cx="8656486" cy="489485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9815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ped-kopilka.ru/images/img3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548680"/>
            <a:ext cx="4406459" cy="590465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5" name="Rectangle 9"/>
          <p:cNvSpPr>
            <a:spLocks noChangeArrowheads="1"/>
          </p:cNvSpPr>
          <p:nvPr/>
        </p:nvSpPr>
        <p:spPr bwMode="auto">
          <a:xfrm>
            <a:off x="4860032" y="731019"/>
            <a:ext cx="3321550" cy="553997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179388"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601802"/>
                </a:solidFill>
                <a:effectLst/>
                <a:latin typeface="Trebuchet MS" pitchFamily="34" charset="0"/>
                <a:cs typeface="Arial" pitchFamily="34" charset="0"/>
              </a:rPr>
              <a:t>Всё она</a:t>
            </a: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Кто вас, дети, больше любит,</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Кто вас нежно так голубит</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И заботится о вас,</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Не смыкая ночью глаз?</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«Мама дорогая!»</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Колыбель кто вам качает,</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Кто вам песни напевает,</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Кто вам сказки говорит</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И игрушки вам дарит?</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«Мама золотая!»</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Если, дети, вы ленивы,</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Непослушны, шаловливы,</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Что бывает иногда,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Кто же слезы льёт тогда?</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«Всё она, родная,</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Helvetica Neue"/>
                <a:cs typeface="Arial" pitchFamily="34" charset="0"/>
              </a:rPr>
              <a:t>Мама дорогая!»</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179388" algn="just" defTabSz="914400" rtl="0" eaLnBrk="0" fontAlgn="base" latinLnBrk="0" hangingPunct="0">
              <a:lnSpc>
                <a:spcPct val="100000"/>
              </a:lnSpc>
              <a:spcBef>
                <a:spcPct val="0"/>
              </a:spcBef>
              <a:spcAft>
                <a:spcPct val="0"/>
              </a:spcAft>
              <a:buClrTx/>
              <a:buSzTx/>
              <a:buFontTx/>
              <a:buNone/>
              <a:tabLst/>
            </a:pPr>
            <a:r>
              <a:rPr kumimoji="0" lang="ru-RU" b="1" i="0" u="none" strike="noStrike" cap="none" normalizeH="0" baseline="0" dirty="0" smtClean="0">
                <a:ln>
                  <a:noFill/>
                </a:ln>
                <a:solidFill>
                  <a:srgbClr val="000000"/>
                </a:solidFill>
                <a:effectLst/>
                <a:latin typeface="Helvetica Neue"/>
                <a:cs typeface="Arial" pitchFamily="34" charset="0"/>
              </a:rPr>
              <a:t>Автор: И. И. Косяков</a:t>
            </a: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20426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TotalTime>
  <Words>523</Words>
  <Application>Microsoft Office PowerPoint</Application>
  <PresentationFormat>Экран (4:3)</PresentationFormat>
  <Paragraphs>38</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801980</dc:creator>
  <cp:lastModifiedBy>801980</cp:lastModifiedBy>
  <cp:revision>2</cp:revision>
  <dcterms:created xsi:type="dcterms:W3CDTF">2015-02-25T14:39:07Z</dcterms:created>
  <dcterms:modified xsi:type="dcterms:W3CDTF">2015-02-25T14:54:09Z</dcterms:modified>
</cp:coreProperties>
</file>