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8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7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3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49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3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6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85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4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3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8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46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rgbClr val="FFFF00">
                <a:alpha val="3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FA6B-9BE2-464C-9946-640007ACE14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70E6D-037C-4DD9-9AD8-5468C440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9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2983" y="260648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Garamond" pitchFamily="18" charset="0"/>
              </a:rPr>
              <a:t>Муниципальное бюджетное дошкольное образовательное учреждение </a:t>
            </a:r>
            <a:endParaRPr lang="ru-RU" b="1" dirty="0" smtClean="0">
              <a:latin typeface="Garamond" pitchFamily="18" charset="0"/>
            </a:endParaRPr>
          </a:p>
          <a:p>
            <a:pPr algn="ctr"/>
            <a:r>
              <a:rPr lang="ru-RU" b="1" dirty="0" smtClean="0">
                <a:latin typeface="Garamond" pitchFamily="18" charset="0"/>
              </a:rPr>
              <a:t>города Иркутска детский </a:t>
            </a:r>
            <a:r>
              <a:rPr lang="ru-RU" b="1" dirty="0">
                <a:latin typeface="Garamond" pitchFamily="18" charset="0"/>
              </a:rPr>
              <a:t>сад № 158</a:t>
            </a:r>
          </a:p>
          <a:p>
            <a:pPr algn="ctr"/>
            <a:r>
              <a:rPr lang="ru-RU" dirty="0">
                <a:latin typeface="Garamond" pitchFamily="18" charset="0"/>
              </a:rPr>
              <a:t>(МБДОУ г. Иркутска детский сад № 158</a:t>
            </a:r>
            <a:r>
              <a:rPr lang="ru-RU" dirty="0" smtClean="0">
                <a:latin typeface="Garamond" pitchFamily="18" charset="0"/>
              </a:rPr>
              <a:t>)</a:t>
            </a:r>
          </a:p>
          <a:p>
            <a:pPr algn="ctr"/>
            <a:endParaRPr lang="ru-RU" dirty="0">
              <a:latin typeface="Garamond" pitchFamily="18" charset="0"/>
            </a:endParaRPr>
          </a:p>
          <a:p>
            <a:pPr algn="ctr"/>
            <a:r>
              <a:rPr lang="ru-RU" sz="4000" dirty="0" smtClean="0">
                <a:latin typeface="Garamond" pitchFamily="18" charset="0"/>
              </a:rPr>
              <a:t>Использование </a:t>
            </a:r>
            <a:r>
              <a:rPr lang="ru-RU" sz="4000" dirty="0">
                <a:latin typeface="Garamond" pitchFamily="18" charset="0"/>
              </a:rPr>
              <a:t>технологии личностно-ориентированного образования дошкольников как условие поддержки детской </a:t>
            </a:r>
            <a:r>
              <a:rPr lang="ru-RU" sz="4000" dirty="0" smtClean="0">
                <a:latin typeface="Garamond" pitchFamily="18" charset="0"/>
              </a:rPr>
              <a:t>инициативы</a:t>
            </a:r>
          </a:p>
          <a:p>
            <a:pPr algn="ctr"/>
            <a:endParaRPr lang="ru-RU" sz="4000" dirty="0">
              <a:latin typeface="Garamond" pitchFamily="18" charset="0"/>
            </a:endParaRPr>
          </a:p>
          <a:p>
            <a:pPr algn="ctr"/>
            <a:r>
              <a:rPr lang="ru-RU" sz="3200" dirty="0" smtClean="0">
                <a:latin typeface="Garamond" pitchFamily="18" charset="0"/>
              </a:rPr>
              <a:t>		   </a:t>
            </a:r>
            <a:r>
              <a:rPr lang="ru-RU" sz="3200" dirty="0" err="1" smtClean="0">
                <a:latin typeface="Garamond" pitchFamily="18" charset="0"/>
              </a:rPr>
              <a:t>Лесникова</a:t>
            </a:r>
            <a:r>
              <a:rPr lang="ru-RU" sz="3200" dirty="0" smtClean="0">
                <a:latin typeface="Garamond" pitchFamily="18" charset="0"/>
              </a:rPr>
              <a:t> Ю.Е., заместитель</a:t>
            </a:r>
          </a:p>
          <a:p>
            <a:pPr algn="ctr"/>
            <a:r>
              <a:rPr lang="ru-RU" sz="3200" dirty="0" smtClean="0">
                <a:latin typeface="Garamond" pitchFamily="18" charset="0"/>
              </a:rPr>
              <a:t>		       </a:t>
            </a:r>
            <a:r>
              <a:rPr lang="ru-RU" sz="3200" dirty="0" err="1" smtClean="0">
                <a:latin typeface="Garamond" pitchFamily="18" charset="0"/>
              </a:rPr>
              <a:t>Гольцева</a:t>
            </a:r>
            <a:r>
              <a:rPr lang="ru-RU" sz="3200" dirty="0" smtClean="0">
                <a:latin typeface="Garamond" pitchFamily="18" charset="0"/>
              </a:rPr>
              <a:t> Т.В., педагог-психолог</a:t>
            </a:r>
            <a:endParaRPr lang="ru-RU" sz="3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0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53661"/>
              </p:ext>
            </p:extLst>
          </p:nvPr>
        </p:nvGraphicFramePr>
        <p:xfrm>
          <a:off x="179512" y="935296"/>
          <a:ext cx="8640960" cy="524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1656184"/>
                <a:gridCol w="1472522"/>
                <a:gridCol w="1839846"/>
                <a:gridCol w="1800200"/>
              </a:tblGrid>
              <a:tr h="328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познания (экология)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познания (математика)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творчества (конструирование)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Литературный центр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творчества (музо и театр)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творчества (изобразительный)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патриот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Игровой центр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центр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уединения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64" marR="52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1202" y="351329"/>
            <a:ext cx="50817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– паутинка (заполняется ежедневно)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0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1153"/>
              </p:ext>
            </p:extLst>
          </p:nvPr>
        </p:nvGraphicFramePr>
        <p:xfrm>
          <a:off x="251520" y="692696"/>
          <a:ext cx="8424936" cy="581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3672408"/>
                <a:gridCol w="2232248"/>
                <a:gridCol w="1152128"/>
              </a:tblGrid>
              <a:tr h="77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указания (деятельность воспитателя, инструктора)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Дозировка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Вводная часть (цель: подготовить организм к предстоящей работе)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1.Построение по росту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Строевые упражнения (повороты на месте)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Различные виды ходьбы (чередование на носках, на пятках)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 Бег, бег с заданиями (с поворотами, врассыпную, змейкой и т.д.)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 Упражнения с заданиями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остановка по сигналу,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упражнения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дыхание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Комментируем правильное выполнение упражнений (исправление ошибок, следим за дыханием)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возрасту детей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Основная часть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(цель: подготовка всех групп мышц детей к нагрузке, максимальная нагрузка)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Общеразвивающие упражнения проводятся по анатомическому признаку: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для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 и плечевого пояса (руки вперед  в сторону, круговые вращения и т.д.)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упражнения для туловища и шеи (наклоны вперед, в стороны, круговые вращения, сидя, лежа на полу из разных исходных положений);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упражнения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ног (приседания, махи, выпады, прыжки и т.д.)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Напоминание детям об исходном положении, о направлении движений, об элементах упражнения. Приемы стимулирования дыхания. Оценка качества выполняемых движений.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соответствии с возрастом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Заключительная часть (привести организм в физиологическую норму)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малой и средней активности, хороводные игры, упражнения на дыхание, релаксационные, пальчиковые игры.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Подача сигналов к началу и окончанию действия, оценка деятельности детей.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Организованный выход из зала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соответствии с возрастом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37" marR="495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8864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Технологическая карта утренней гимнастики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97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73767"/>
              </p:ext>
            </p:extLst>
          </p:nvPr>
        </p:nvGraphicFramePr>
        <p:xfrm>
          <a:off x="323529" y="690381"/>
          <a:ext cx="8640960" cy="5906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5"/>
                <a:gridCol w="3096345"/>
                <a:gridCol w="2592288"/>
                <a:gridCol w="1008112"/>
              </a:tblGrid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указания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(деятельность воспитателя, инструктора)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Дозировка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Вводная часть (цель: подготовить организм к предстоящей работе)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1.Построение по росту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Строевые упражнения (повороты на месте)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Различные виды ходьбы (чередование на носках, на пятках)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 Бег, бег с заданиями (с поворотами, врассыпную, змейкой и т.д.)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 Упражнения с заданиями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остановка по сигналу,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упражнения на дыхание)</a:t>
                      </a: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Комментируем правильное выполнение упражнений (исправление ошибок, следим за дыханием)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возрасту детей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7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Основная часть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(цель: подготовка всех групп мышц детей к нагрузке, максимальная нагрузка)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Общеразвивающие упражнения проводятся по анатомическому признаку с использованием ЭОР (видеозапись):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Комплексы ОРУ  (представлены в видеоформате)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Индивидуальный подход работы с детьми,  приемы стимулирования дыхания. Оценка качества выполняемых движений.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соответствии с возрастом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Заключительная часть (привести организм в физиологическую норму)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малой и средней активности, хороводные игры, упражнения на дыхание, релаксационные, пальчиковые игры.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Подача сигналов к началу и окончанию действия, оценка деятельности детей.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Организованный выход из зала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соответствии с возрастом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39" marR="528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Технологическая карта утренней гимнастики с использованием ЭОР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36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993342"/>
              </p:ext>
            </p:extLst>
          </p:nvPr>
        </p:nvGraphicFramePr>
        <p:xfrm>
          <a:off x="251520" y="867704"/>
          <a:ext cx="8784976" cy="5729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4287"/>
                <a:gridCol w="3218241"/>
                <a:gridCol w="2880320"/>
                <a:gridCol w="1152128"/>
              </a:tblGrid>
              <a:tr h="819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указания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(деятельность воспитателя, инструктора)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Дозировка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0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Вводная часть (цель: подготовить организм к предстоящей работе)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1.Построение по росту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Строевые упражнения (повороты на месте)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Различные виды ходьбы (чередование на носках, на пятках)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 Бег, бег с заданиями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 Упражнения с заданиями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остановка по сигналу,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упражнения на дыхание)</a:t>
                      </a: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гимнастики строится на основе сюжета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Сообщить сюжет проводимой гимнастики («Путешествие в лес» «В гости в Простоквашино»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Комментируем правильное выполнение упражнений (исправление ошибок, следим за дыханием)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возрасту детей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Основная часть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(цель: подготовка всех групп мышц детей к нагрузке, максимальная нагрузка)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Общеразвивающие упражнения по сюжету проводятся по анатомическому признаку: 1.для рук и плечевого пояса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 упражнения для туловища и шеи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3.упражнения для ног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Строится на основе сюжета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Напоминание детям об исходном положении, о направлении движений, об элементах упражнения.  Оценка качества выполняемых движений.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соответствии с возрастом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0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Заключительная часть (привести организм в физиологическую норму)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малой и средней активности, хороводные игры, упражнения на дыхание, релаксационные упражнения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Строится на основе сюжета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Подача сигналов к началу и окончанию действия, оценка деятельности детей.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Организованный выход из зала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соответствии с возрастом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323" marR="50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771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Технологическая карта утренней гимнастики с сюжетом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(согласно тематике недели)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4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1" t="21627" r="6250" b="9442"/>
          <a:stretch/>
        </p:blipFill>
        <p:spPr bwMode="auto">
          <a:xfrm>
            <a:off x="107504" y="791570"/>
            <a:ext cx="8949532" cy="54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33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2" t="16362" r="9180" b="31780"/>
          <a:stretch/>
        </p:blipFill>
        <p:spPr bwMode="auto">
          <a:xfrm>
            <a:off x="168275" y="116632"/>
            <a:ext cx="8807450" cy="427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4273351"/>
            <a:ext cx="849694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Способы и поддержка детской инициативы</a:t>
            </a: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09120"/>
            <a:ext cx="849694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Наглядность:</a:t>
            </a: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97152"/>
            <a:ext cx="84969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5085184"/>
            <a:ext cx="84969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Книги</a:t>
            </a:r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373216"/>
            <a:ext cx="84969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5661248"/>
            <a:ext cx="849694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Видео:</a:t>
            </a: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949280"/>
            <a:ext cx="84969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6237312"/>
            <a:ext cx="84969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Атрибуты</a:t>
            </a:r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5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783582"/>
              </p:ext>
            </p:extLst>
          </p:nvPr>
        </p:nvGraphicFramePr>
        <p:xfrm>
          <a:off x="107504" y="1916832"/>
          <a:ext cx="8712967" cy="4420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5328592"/>
                <a:gridCol w="1944215"/>
              </a:tblGrid>
              <a:tr h="576063">
                <a:tc>
                  <a:txBody>
                    <a:bodyPr/>
                    <a:lstStyle/>
                    <a:p>
                      <a:pPr marL="6985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работы в структуре группового сбора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37160" indent="88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Реализуемая детьми компетенции (право)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Компетентность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728"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группового</a:t>
                      </a:r>
                    </a:p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сбора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1524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самостоятельно принять решение об уча­стии/ неучастии в общей деятельности Право устанавливать </a:t>
                      </a:r>
                      <a:r>
                        <a:rPr lang="ru-RU" sz="14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раз­ноуровневые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социальные контакты во время </a:t>
                      </a:r>
                      <a:r>
                        <a:rPr lang="ru-RU" sz="14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места среди других членов группы (с кем ря­дом, от кого дальше) Право выбирать удобную </a:t>
                      </a: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позу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Коммуникативная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Деятельностная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Приветствие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1524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на выражение эмоционального со­стояния социально при­емлемыми способами, речевое оформление чувства, состояния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Здоровьесберегающая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Экспериментиро</a:t>
                      </a:r>
                      <a:endParaRPr lang="ru-RU" sz="1400" b="1" i="1" dirty="0" smtClean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вание</a:t>
                      </a:r>
                      <a:endParaRPr lang="ru-RU" sz="1400" b="1" i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6413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предложить и ор­ганизовать игру </a:t>
                      </a:r>
                    </a:p>
                    <a:p>
                      <a:pPr marL="18415" marR="6413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применить свой «логический ход» во вре­мя игры</a:t>
                      </a:r>
                    </a:p>
                    <a:p>
                      <a:pPr marL="18415" marR="6413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на участие/неуча­стие в общем деле </a:t>
                      </a:r>
                    </a:p>
                    <a:p>
                      <a:pPr marL="18415" marR="6413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предлагать соб­ственные решения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Коммуникативная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2197">
                <a:tc>
                  <a:txBody>
                    <a:bodyPr/>
                    <a:lstStyle/>
                    <a:p>
                      <a:pPr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Обмен новостями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выразить свою</a:t>
                      </a:r>
                    </a:p>
                    <a:p>
                      <a:pPr marL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точку зрения</a:t>
                      </a:r>
                    </a:p>
                    <a:p>
                      <a:pPr marL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быть услышанным</a:t>
                      </a:r>
                    </a:p>
                    <a:p>
                      <a:pPr marL="18415" marR="4572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вести диалог/мо­нолог, аргументировать своё суждение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 Социальная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674873"/>
            <a:ext cx="813690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личностно-ориентированного образования дошкольников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(Л.В. Свирская) (структура группового сбора)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2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24473"/>
              </p:ext>
            </p:extLst>
          </p:nvPr>
        </p:nvGraphicFramePr>
        <p:xfrm>
          <a:off x="179512" y="1772816"/>
          <a:ext cx="8712967" cy="4268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5472608"/>
                <a:gridCol w="1800199"/>
              </a:tblGrid>
              <a:tr h="1649121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Планирова­ние </a:t>
                      </a:r>
                    </a:p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 темы</a:t>
                      </a:r>
                      <a:endParaRPr lang="ru-RU" sz="14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1524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свободно форму­лировать и предлагать тему проекта, участво­вать в совместном плани­ровании, определяющем деятельность для всей группы</a:t>
                      </a:r>
                    </a:p>
                    <a:p>
                      <a:pPr marL="18415" marR="1524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и возможность проявлять избиратель­ность в интересах </a:t>
                      </a:r>
                    </a:p>
                    <a:p>
                      <a:pPr marR="21590" indent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и возможность убеждать других в зна­чимости предлагаемой темы</a:t>
                      </a:r>
                    </a:p>
                    <a:p>
                      <a:pPr marL="18415" marR="1524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и возможность участвовать в оконча­тельном рейтинговом вы­боре темы, подчиниться выбору большинства или встраивать свои интере­сы в общую тему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Деятельностная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1705">
                <a:tc>
                  <a:txBody>
                    <a:bodyPr/>
                    <a:lstStyle/>
                    <a:p>
                      <a:pPr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Планирова­ние дейст­вий на теку­щий день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принятия самосто­ятельного решения отно­сительно собственной за­нятости, направленности деятельности, месте её реализации, партнёрстве или его отсутствии Право выбора объёма, места работы, партнёров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R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Проговари­вание плана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9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самостоятельно распределить обязанно­сти (роли) в общем деле Право на собственный результат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7937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обращения к раз­личным источникам зна­ний или опыта Право принять (или не принять) помощь взрос­лого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51" marR="12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00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27390"/>
              </p:ext>
            </p:extLst>
          </p:nvPr>
        </p:nvGraphicFramePr>
        <p:xfrm>
          <a:off x="251520" y="1268760"/>
          <a:ext cx="8712967" cy="4593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5472608"/>
                <a:gridCol w="1800199"/>
              </a:tblGrid>
              <a:tr h="1649121">
                <a:tc>
                  <a:txBody>
                    <a:bodyPr/>
                    <a:lstStyle/>
                    <a:p>
                      <a:pPr marR="69850" indent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плана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самостоятельно выбрать (подобрать) 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по-своему использовать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635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материалы, способы и последовательность дей­ствий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06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самостоятельно договориться о распре­делении обязанностей внутри подгруппы и орга­низовать деятельность её членов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065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обратиться за по­мощью к любому члену группы (воспитателю, другому взрослому, свер­стнику)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635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самостоятельно определить объём (ре­зультат) своей работы Право прекратить работу раньше, чем будет полу­чен результат Право переключиться на другой вид деятельности, не мешая другим Право выбора и осущест­вления деятельности, не связанной с темой обще­го проекта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Деятельностная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Информационная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9121">
                <a:tc>
                  <a:txBody>
                    <a:bodyPr/>
                    <a:lstStyle/>
                    <a:p>
                      <a:pPr marR="301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деятель­ности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выбора продукта для предъявления в каче­стве результата деятель­ности (например, не все рисунки, а только один из них)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2159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самостоятельно оценить достигнутый ре­зультат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2159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оценить успеш­ность сотрудничества Право определения пер­спективы работы, сотруд­ничества, применения полученного результата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Деятельностная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Информационная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6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77235"/>
              </p:ext>
            </p:extLst>
          </p:nvPr>
        </p:nvGraphicFramePr>
        <p:xfrm>
          <a:off x="395536" y="1412773"/>
          <a:ext cx="8208912" cy="3528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6056"/>
                <a:gridCol w="4082856"/>
              </a:tblGrid>
              <a:tr h="183555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мы знаем об этом?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нового мы бы хотели узнать?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99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185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9382" y="171599"/>
            <a:ext cx="85740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трех вопросов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(заполняется в первый день тематической недели, либо добавляется ежедневно)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9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1494"/>
            <a:ext cx="889248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Ответы детей на вопрос «Что вы хотели бы узнать нового по этой теме?»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Тематическая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неделя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«День Защитника Отечества» (23 февраля)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Есть ли армия в Африке? (Вова, 6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дышат люди на подводных лодках? (Степа, 6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Чем кормят солдат? (Саша,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Кто управляет танком? (Максим,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Какие военные профессии есть у женщин в Армии ? (Соня, 6 лет)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Тематическая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неделя  «День театра»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Почему оркестр в яме находится? (Соня,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Зачем нужны билеты в театр? (Маша, 4 года)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 учат на артиста? (Тая, 6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за шторами в театре? (Анфиса,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появляется мультфильм? (Кирилл, 6лет)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515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Тематическая неделя  «О любимой маме» (8 марта)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8 марта отмечают именно в этот день? (Илья,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придумал праздник 8 марта? (Даша, 6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подобрать сумочку к комплекту одежды? (Алиса, 7 лет)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Тематическая неделя  «Сибирь, край в котором мы живем»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у бурят такие плоские глаза? (Захар, 6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Зачем нужен шаман? (Даша,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появился Байкал? (Захар, 6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живут и что едят буряты? (Ваня, 5 лет)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Тематическая неделя  «Экологический лабиринт»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цветок называют мать-и-мачеха? (Степа, 6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Какую пользу приносит одуванчик? (Полина,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наказывают браконьеров? (Саша, 7 лет)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97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1287</Words>
  <Application>Microsoft Office PowerPoint</Application>
  <PresentationFormat>Экран (4:3)</PresentationFormat>
  <Paragraphs>272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2017-04-06T05:53:45Z</dcterms:created>
  <dcterms:modified xsi:type="dcterms:W3CDTF">2017-04-07T01:20:52Z</dcterms:modified>
</cp:coreProperties>
</file>